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50" r:id="rId2"/>
  </p:sldMasterIdLst>
  <p:notesMasterIdLst>
    <p:notesMasterId r:id="rId37"/>
  </p:notesMasterIdLst>
  <p:sldIdLst>
    <p:sldId id="1568" r:id="rId3"/>
    <p:sldId id="1578" r:id="rId4"/>
    <p:sldId id="1579" r:id="rId5"/>
    <p:sldId id="1535" r:id="rId6"/>
    <p:sldId id="1571" r:id="rId7"/>
    <p:sldId id="1546" r:id="rId8"/>
    <p:sldId id="1610" r:id="rId9"/>
    <p:sldId id="1581" r:id="rId10"/>
    <p:sldId id="1582" r:id="rId11"/>
    <p:sldId id="1583" r:id="rId12"/>
    <p:sldId id="1587" r:id="rId13"/>
    <p:sldId id="1589" r:id="rId14"/>
    <p:sldId id="1600" r:id="rId15"/>
    <p:sldId id="1601" r:id="rId16"/>
    <p:sldId id="1602" r:id="rId17"/>
    <p:sldId id="1603" r:id="rId18"/>
    <p:sldId id="1604" r:id="rId19"/>
    <p:sldId id="1605" r:id="rId20"/>
    <p:sldId id="1599" r:id="rId21"/>
    <p:sldId id="1598" r:id="rId22"/>
    <p:sldId id="1608" r:id="rId23"/>
    <p:sldId id="1606" r:id="rId24"/>
    <p:sldId id="1607" r:id="rId25"/>
    <p:sldId id="1590" r:id="rId26"/>
    <p:sldId id="1591" r:id="rId27"/>
    <p:sldId id="1592" r:id="rId28"/>
    <p:sldId id="1612" r:id="rId29"/>
    <p:sldId id="1609" r:id="rId30"/>
    <p:sldId id="1595" r:id="rId31"/>
    <p:sldId id="1596" r:id="rId32"/>
    <p:sldId id="1597" r:id="rId33"/>
    <p:sldId id="1611" r:id="rId34"/>
    <p:sldId id="1574" r:id="rId35"/>
    <p:sldId id="1576" r:id="rId36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1">
          <p15:clr>
            <a:srgbClr val="A4A3A4"/>
          </p15:clr>
        </p15:guide>
        <p15:guide id="2" pos="15355">
          <p15:clr>
            <a:srgbClr val="A4A3A4"/>
          </p15:clr>
        </p15:guide>
        <p15:guide id="3" pos="7678" userDrawn="1">
          <p15:clr>
            <a:srgbClr val="A4A3A4"/>
          </p15:clr>
        </p15:guide>
        <p15:guide id="4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2F2F"/>
    <a:srgbClr val="6A6A6A"/>
    <a:srgbClr val="19232E"/>
    <a:srgbClr val="7F7F7F"/>
    <a:srgbClr val="041B31"/>
    <a:srgbClr val="8844B4"/>
    <a:srgbClr val="51286C"/>
    <a:srgbClr val="8941B6"/>
    <a:srgbClr val="403D3F"/>
    <a:srgbClr val="3A3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47" autoAdjust="0"/>
    <p:restoredTop sz="86615" autoAdjust="0"/>
  </p:normalViewPr>
  <p:slideViewPr>
    <p:cSldViewPr snapToObjects="1">
      <p:cViewPr>
        <p:scale>
          <a:sx n="67" d="100"/>
          <a:sy n="67" d="100"/>
        </p:scale>
        <p:origin x="144" y="584"/>
      </p:cViewPr>
      <p:guideLst>
        <p:guide orient="horz" pos="1381"/>
        <p:guide pos="15355"/>
        <p:guide pos="7678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12/11/17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8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4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" y="-1"/>
            <a:ext cx="24377655" cy="9906001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pic>
        <p:nvPicPr>
          <p:cNvPr id="5" name="Picture 4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2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Desig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466624" y="5433034"/>
            <a:ext cx="1481328" cy="424436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605595" y="5433034"/>
            <a:ext cx="1567105" cy="424436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290574" y="4971515"/>
            <a:ext cx="3024869" cy="548058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err="1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err="1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44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3_iPhones_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406295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666174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7037455" y="5008698"/>
            <a:ext cx="2762781" cy="490581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8" name="Teardrop 17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16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5" y="-1"/>
            <a:ext cx="24377655" cy="6460437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59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bg>
      <p:bgPr>
        <a:solidFill>
          <a:srgbClr val="192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6" name="Teardrop 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mtClean="0">
                <a:solidFill>
                  <a:schemeClr val="bg1"/>
                </a:solidFill>
                <a:latin typeface="Lato Regular"/>
                <a:cs typeface="Lato Regular"/>
              </a:rPr>
              <a:t>Izabal</a:t>
            </a:r>
            <a:r>
              <a:rPr lang="id-ID" sz="2400" b="1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d-ID" sz="2400" b="0" smtClean="0">
                <a:solidFill>
                  <a:schemeClr val="bg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27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vs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995777" y="405798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632752" y="410254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71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Table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7956667" y="5627022"/>
            <a:ext cx="8357714" cy="622834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04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laptop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186981" y="4979760"/>
            <a:ext cx="5990496" cy="37100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394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_laptop2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9093939" y="6205678"/>
            <a:ext cx="5990496" cy="37100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91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to table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6997609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10585516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13778261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16888617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19793958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21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22" name="Teardrop 21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757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35617" y="3206029"/>
            <a:ext cx="2519228" cy="251762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2400" baseline="0"/>
            </a:lvl1pPr>
          </a:lstStyle>
          <a:p>
            <a:r>
              <a:rPr lang="en-US" smtClean="0"/>
              <a:t>Drag  Your Picture Here</a:t>
            </a:r>
            <a:endParaRPr lang="en-US"/>
          </a:p>
        </p:txBody>
      </p:sp>
      <p:sp>
        <p:nvSpPr>
          <p:cNvPr id="75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266908" y="3185107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2400"/>
            </a:lvl1pPr>
          </a:lstStyle>
          <a:p>
            <a:r>
              <a:rPr lang="en-US" smtClean="0"/>
              <a:t>Drag  Your Picture Here</a:t>
            </a:r>
            <a:endParaRPr lang="en-US"/>
          </a:p>
        </p:txBody>
      </p:sp>
      <p:sp>
        <p:nvSpPr>
          <p:cNvPr id="76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3676411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smtClean="0"/>
              <a:t>Drag  Your Picture Here</a:t>
            </a:r>
          </a:p>
          <a:p>
            <a:endParaRPr lang="en-US"/>
          </a:p>
        </p:txBody>
      </p:sp>
      <p:sp>
        <p:nvSpPr>
          <p:cNvPr id="77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23672" y="321801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smtClean="0"/>
              <a:t>Drag  Your Picture Here</a:t>
            </a:r>
          </a:p>
          <a:p>
            <a:endParaRPr lang="en-US"/>
          </a:p>
        </p:txBody>
      </p:sp>
      <p:sp>
        <p:nvSpPr>
          <p:cNvPr id="78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6424238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lnSpc>
                <a:spcPct val="130000"/>
              </a:lnSpc>
              <a:defRPr sz="2400"/>
            </a:lvl1pPr>
          </a:lstStyle>
          <a:p>
            <a:r>
              <a:rPr lang="en-US" smtClean="0"/>
              <a:t>Drag  Your Picture Here</a:t>
            </a:r>
            <a:endParaRPr lang="en-US"/>
          </a:p>
        </p:txBody>
      </p:sp>
      <p:sp>
        <p:nvSpPr>
          <p:cNvPr id="79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996206" y="8108515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smtClean="0"/>
              <a:t>Drag  Your Picture Here</a:t>
            </a:r>
          </a:p>
          <a:p>
            <a:endParaRPr lang="en-US"/>
          </a:p>
        </p:txBody>
      </p:sp>
      <p:sp>
        <p:nvSpPr>
          <p:cNvPr id="80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510708" y="8080093"/>
            <a:ext cx="2519228" cy="2517622"/>
          </a:xfrm>
          <a:prstGeom prst="ellipse">
            <a:avLst/>
          </a:prstGeom>
        </p:spPr>
        <p:txBody>
          <a:bodyPr>
            <a:normAutofit/>
          </a:bodyPr>
          <a:lstStyle>
            <a:lvl1pPr marL="0" marR="0" indent="0" algn="l" defTabSz="1828434" rtl="0" eaLnBrk="1" fontAlgn="auto" latinLnBrk="0" hangingPunct="1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r>
              <a:rPr lang="en-US" smtClean="0"/>
              <a:t>Drag  Your Picture Here</a:t>
            </a:r>
          </a:p>
          <a:p>
            <a:endParaRPr lang="en-US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8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9" name="Teardrop 18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smtClean="0">
                <a:solidFill>
                  <a:schemeClr val="tx1"/>
                </a:solidFill>
                <a:latin typeface="Lato Regular"/>
                <a:cs typeface="Lato Regular"/>
              </a:rPr>
              <a:t>Capitalist</a:t>
            </a:r>
            <a:r>
              <a:rPr lang="id-ID" sz="2400" b="1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64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State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189847" y="8070082"/>
            <a:ext cx="5971032" cy="41307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id-ID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206200" y="2811131"/>
            <a:ext cx="5967447" cy="41307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id-ID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5199521" y="8070082"/>
            <a:ext cx="5971032" cy="41307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id-ID"/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pic>
        <p:nvPicPr>
          <p:cNvPr id="9" name="Picture 8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1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3238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3238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76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2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485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485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9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6225" cy="870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5025" y="3651250"/>
            <a:ext cx="10436225" cy="870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4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4850" cy="2651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24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2400" cy="7369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225" y="3362325"/>
            <a:ext cx="10363200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225" y="5010150"/>
            <a:ext cx="10363200" cy="7369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2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4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13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1300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0" y="1974850"/>
            <a:ext cx="12341225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1300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85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4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20037425" y="13040380"/>
            <a:ext cx="3789052" cy="523220"/>
          </a:xfrm>
          <a:prstGeom prst="rect">
            <a:avLst/>
          </a:prstGeom>
          <a:noFill/>
          <a:effectLst>
            <a:outerShdw blurRad="25400" dist="12700" dir="2700000" algn="tl" rotWithShape="0">
              <a:prstClr val="black">
                <a:alpha val="23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db</a:t>
            </a:r>
            <a:r>
              <a:rPr lang="en-US" sz="2800" b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800" b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iot.com</a:t>
            </a:r>
            <a:endParaRPr lang="en-US" sz="2800" b="1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3067419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038" y="730250"/>
            <a:ext cx="5256212" cy="11623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16238" cy="11623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4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6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0037425" y="12811780"/>
            <a:ext cx="378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db</a:t>
            </a:r>
            <a:r>
              <a:rPr lang="en-US" sz="2800" b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800" b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iot.com</a:t>
            </a:r>
            <a:endParaRPr lang="en-US" sz="2800" b="1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4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3408812"/>
            <a:ext cx="24377651" cy="804300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0037425" y="12811780"/>
            <a:ext cx="3789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db</a:t>
            </a:r>
            <a:r>
              <a:rPr lang="en-US" sz="2800" b="1" smtClean="0"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sz="2800" b="1" smtClean="0">
                <a:solidFill>
                  <a:schemeClr val="bg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iot.com</a:t>
            </a:r>
            <a:endParaRPr lang="en-US" sz="2800" b="1">
              <a:solidFill>
                <a:schemeClr val="bg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" name="Picture 6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3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225" y="12838597"/>
            <a:ext cx="1371600" cy="456338"/>
          </a:xfrm>
          <a:prstGeom prst="rect">
            <a:avLst/>
          </a:prstGeom>
        </p:spPr>
      </p:pic>
      <p:pic>
        <p:nvPicPr>
          <p:cNvPr id="5" name="Picture 4" descr="MoonshadowLogo4-600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8"/>
            <a:ext cx="2377440" cy="41998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4565321" y="5002448"/>
            <a:ext cx="6697751" cy="417030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16" name="Picture 15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7"/>
            <a:ext cx="2381082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3084" y="4391315"/>
            <a:ext cx="24377650" cy="425017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id-ID"/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16" name="Picture 15" descr="MoonshadowLogo4-600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53" y="12838597"/>
            <a:ext cx="2606038" cy="4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7" r:id="rId2"/>
    <p:sldLayoutId id="2147483747" r:id="rId3"/>
    <p:sldLayoutId id="2147483801" r:id="rId4"/>
    <p:sldLayoutId id="2147483657" r:id="rId5"/>
    <p:sldLayoutId id="2147483849" r:id="rId6"/>
    <p:sldLayoutId id="2147483752" r:id="rId7"/>
    <p:sldLayoutId id="2147483819" r:id="rId8"/>
    <p:sldLayoutId id="2147483694" r:id="rId9"/>
    <p:sldLayoutId id="2147483818" r:id="rId10"/>
    <p:sldLayoutId id="2147483821" r:id="rId11"/>
    <p:sldLayoutId id="2147483780" r:id="rId12"/>
    <p:sldLayoutId id="2147483793" r:id="rId13"/>
    <p:sldLayoutId id="2147483809" r:id="rId14"/>
    <p:sldLayoutId id="2147483820" r:id="rId15"/>
    <p:sldLayoutId id="2147483822" r:id="rId16"/>
    <p:sldLayoutId id="2147483823" r:id="rId17"/>
    <p:sldLayoutId id="2147483844" r:id="rId18"/>
    <p:sldLayoutId id="2147483848" r:id="rId19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xmlns:p14="http://schemas.microsoft.com/office/powerpoint/2010/main" advTm="3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485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485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52D9C-EE3F-9443-A98B-D4CCBF00482E}" type="datetimeFigureOut">
              <a:rPr lang="en-US" smtClean="0"/>
              <a:t>12/11/17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4D8C-3745-6D48-A2E3-7991C2D0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9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youtube.com/watch?v=mSILFJcV_2I" TargetMode="External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www.youtube.com/watch?v=-3qDx2Wr2aI" TargetMode="External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14625" y="5156537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Thousands of moving buses &amp; trains</a:t>
            </a: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7371" y="6292334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Millions of measurements</a:t>
            </a: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3825" y="7290137"/>
            <a:ext cx="18992427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i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per second</a:t>
            </a:r>
            <a:endParaRPr lang="en-US" sz="6000" b="1" i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2625" y="10515600"/>
            <a:ext cx="23164800" cy="2492990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stores this data indefinitely and analyzes it instantly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Uses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Moonshadow’s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DB</a:t>
            </a:r>
            <a:r>
              <a:rPr lang="en-US" b="1" smtClean="0">
                <a:solidFill>
                  <a:srgbClr val="FF0000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IoT Database Engine</a:t>
            </a:r>
            <a:endParaRPr lang="en-US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4" y="416542"/>
            <a:ext cx="2281804" cy="1554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542" y="668303"/>
            <a:ext cx="5486883" cy="9656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72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oute Analyst</a:t>
            </a:r>
          </a:p>
        </p:txBody>
      </p:sp>
    </p:spTree>
    <p:extLst>
      <p:ext uri="{BB962C8B-B14F-4D97-AF65-F5344CB8AC3E}">
        <p14:creationId xmlns:p14="http://schemas.microsoft.com/office/powerpoint/2010/main" val="182294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858385" y="4495800"/>
            <a:ext cx="14630400" cy="6555641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TransLink, Vancouver, BC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King Country Metro, Seattle, WA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WA State Ferries, Seattle, WA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Pierce Transit, Lakewood, WA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TriMet, Portland, OR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AC Transit, Oakland, CA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RTD, Denver, CO</a:t>
            </a:r>
            <a:endParaRPr lang="en-US" sz="6000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GTFS</a:t>
            </a:r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is currently available for:</a:t>
            </a:r>
            <a:endParaRPr lang="en-US" sz="4000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GTFS Use Cases</a:t>
            </a:r>
            <a:endParaRPr lang="en-US" sz="4000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4225" y="4937372"/>
            <a:ext cx="12618720" cy="4708981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Analyze Route Performance</a:t>
            </a:r>
          </a:p>
          <a:p>
            <a:pPr lvl="0"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Movement Playback</a:t>
            </a:r>
          </a:p>
          <a:p>
            <a:pPr lvl="0"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Find Data Errors</a:t>
            </a:r>
          </a:p>
          <a:p>
            <a:pPr lvl="0"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Grant Application Visuals</a:t>
            </a:r>
          </a:p>
          <a:p>
            <a:pPr lvl="0"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OpenGov: Publish Transit Data</a:t>
            </a:r>
            <a:endParaRPr lang="en-US" sz="6000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Route Performance: Delay per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</a:t>
            </a:r>
            <a:r>
              <a:rPr lang="en-US" sz="7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Direction</a:t>
            </a:r>
            <a:endParaRPr lang="en-US" sz="7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147" name="Picture 3" descr="D:\Dropbox2\Dropbox\KCM\KCM Weekday table of all routes sorted by del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5" cy="102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7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Performance: Weekday Headway Deviation</a:t>
            </a:r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194" name="Picture 2" descr="D:\Dropbox2\Dropbox\KCM\KCM Weekday table of all routes sorted by deviation from headwa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6" cy="102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85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Performance: Weekday Delay by Time &amp; Distance</a:t>
            </a:r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218" name="Picture 2" descr="D:\Dropbox2\Dropbox\KCM\King County Metro Route 102615 Northbound Weekdays Delay by Time and Dista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6" cy="10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4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Performance: Evening Peak Speed Comparison</a:t>
            </a:r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242" name="Picture 2" descr="D:\Dropbox2\Dropbox\KCM\King County Metro Route 102619 Evening Peak Speed Comparison Eastbound &amp; Westbou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6" cy="10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Performance: Detailed Speed Comparison</a:t>
            </a:r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266" name="Picture 2" descr="D:\Dropbox2\Dropbox\KCM\King County Metro Route 102619 Westbound Weekdays Speed at Tukwila International Blvd St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5" cy="10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Performance: Detailed Speed Comparison</a:t>
            </a:r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290" name="Picture 2" descr="D:\Dropbox2\Dropbox\KCM\Route 102619 at Longacres Way Tukwila Weekday Speed Comparison Eastbound &amp; Westbou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5" cy="10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73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Performance: Speed Map &amp; Chart</a:t>
            </a:r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314" name="Picture 2" descr="D:\Dropbox2\Dropbox\KCM\Pierce Transit Route 1 Northbou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5" cy="102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3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Movement: WA State Ferry Movement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146" name="Picture 2" descr="D:\Dropbox2\Dropbox\WA State Ferries\WA State Ferry Movement in Puget Sound Nov 27-29 20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5" cy="102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993265" y="5472839"/>
            <a:ext cx="9418320" cy="457200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705985" y="5002078"/>
            <a:ext cx="4206240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TriMet Example</a:t>
            </a:r>
            <a:endParaRPr lang="en-US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6665" y="6033564"/>
            <a:ext cx="6248400" cy="3477875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700 buses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145 light rail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300,000 weekday </a:t>
            </a:r>
            <a:r>
              <a:rPr lang="en-US" sz="4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</a:t>
            </a: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rips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100 </a:t>
            </a: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million trips/year</a:t>
            </a:r>
            <a:endParaRPr lang="en-US" sz="4400" b="1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400,000 </a:t>
            </a: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daily </a:t>
            </a:r>
            <a:r>
              <a:rPr lang="en-US" sz="4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s</a:t>
            </a: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tops</a:t>
            </a:r>
            <a:endParaRPr lang="en-US" sz="4400" b="1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Your CAD/AVL Data Isn’t Big Data, It’s 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Bigger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66065" y="5486400"/>
            <a:ext cx="9509760" cy="457200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206345" y="5015639"/>
            <a:ext cx="5029200" cy="777240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One Month of Data</a:t>
            </a:r>
            <a:endParaRPr lang="en-US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31825" y="6054382"/>
            <a:ext cx="8595360" cy="3477875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200 </a:t>
            </a: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values</a:t>
            </a:r>
            <a:r>
              <a:rPr lang="en-US" sz="4400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per bus 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Measured every five seconds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Stored in 30,000 daily log files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Comprising 250 million records</a:t>
            </a:r>
            <a:endParaRPr lang="en-US" sz="4400" b="1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400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Containing 50 billion values</a:t>
            </a:r>
          </a:p>
        </p:txBody>
      </p:sp>
    </p:spTree>
    <p:extLst>
      <p:ext uri="{BB962C8B-B14F-4D97-AF65-F5344CB8AC3E}">
        <p14:creationId xmlns:p14="http://schemas.microsoft.com/office/powerpoint/2010/main" val="18735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Movement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Playback: State Ferry Movement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170" name="Picture 2" descr="D:\Dropbox2\Dropbox\WA State Ferries\WA State Ferry Movement in Puget Sound Animation Starting Screen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5" cy="102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88625" y="6868361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Click on this image to launch YouTube video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Find Data Errors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386" name="Picture 2" descr="D:\Dropbox2\Dropbox\RTD\Data Errors - Circular Location Patter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5" cy="102885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4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Grant Application Visuals: BRT Reliability Improvement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338" name="Picture 2" descr="D:\Dropbox2\Dropbox\LTD\EMX Eastbound Travel Time and Speed Map Weekday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024" y="6227669"/>
            <a:ext cx="11145337" cy="626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Dropbox2\Dropbox\LTD\Route 11 Eastbound Travel Time and Speed Map Weekdays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17" y="6227669"/>
            <a:ext cx="11145337" cy="626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58545" y="5816386"/>
            <a:ext cx="2819401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Traditional</a:t>
            </a:r>
            <a:endParaRPr lang="en-US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36625" y="5816387"/>
            <a:ext cx="2819401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BRT</a:t>
            </a:r>
            <a:endParaRPr lang="en-US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971" y="3657600"/>
            <a:ext cx="23545800" cy="1015663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Dotted line = Standard Deviation = Reliability</a:t>
            </a: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0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3400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OpenGov: Publish Transit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Data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0613" y="10954614"/>
            <a:ext cx="4888255" cy="1754326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b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Route Analyst GTFS</a:t>
            </a:r>
          </a:p>
          <a:p>
            <a:pPr algn="ctr"/>
            <a:endParaRPr lang="en-US" b="1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8718" y="7331181"/>
            <a:ext cx="16145721" cy="137160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468" y="7722414"/>
            <a:ext cx="2198729" cy="731520"/>
          </a:xfrm>
          <a:prstGeom prst="rect">
            <a:avLst/>
          </a:prstGeom>
          <a:ln w="76200"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138719" y="3727806"/>
            <a:ext cx="3659857" cy="1200329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AVL, Gateway</a:t>
            </a: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Real-Time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34611" y="3727807"/>
            <a:ext cx="3659857" cy="1200329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CAD/AVL</a:t>
            </a: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Daily Log Files</a:t>
            </a:r>
            <a:endParaRPr lang="en-US" b="1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968647" y="5251808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559510" y="8834934"/>
            <a:ext cx="0" cy="1866900"/>
          </a:xfrm>
          <a:prstGeom prst="straightConnector1">
            <a:avLst/>
          </a:prstGeom>
          <a:ln w="127000">
            <a:solidFill>
              <a:schemeClr val="accent4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525611" y="3727807"/>
            <a:ext cx="3659857" cy="1200329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Driver </a:t>
            </a: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Mobile App</a:t>
            </a:r>
            <a:endParaRPr lang="en-US" b="1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82368" y="3727807"/>
            <a:ext cx="3659857" cy="1200329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Passenger      Mobile App</a:t>
            </a:r>
            <a:endParaRPr lang="en-US" b="1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55268" y="5904598"/>
            <a:ext cx="265176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 &amp; Radio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80268" y="5904598"/>
            <a:ext cx="146304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058985" y="5294988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4246998" y="5213708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8516291" y="5294988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947468" y="5904598"/>
            <a:ext cx="146304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53793" y="5904598"/>
            <a:ext cx="100584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Wi-Fi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864310" y="8834934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49377" y="10955834"/>
            <a:ext cx="4888255" cy="1754326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b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Route Analyst CAD/AVL</a:t>
            </a:r>
          </a:p>
          <a:p>
            <a:pPr algn="ctr"/>
            <a:endParaRPr lang="en-US" b="1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2106870" y="8834934"/>
            <a:ext cx="0" cy="1866900"/>
          </a:xfrm>
          <a:prstGeom prst="straightConnector1">
            <a:avLst/>
          </a:prstGeom>
          <a:ln w="127000">
            <a:solidFill>
              <a:schemeClr val="accent4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2421147" y="8875574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396184" y="10971074"/>
            <a:ext cx="4888255" cy="1754326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b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Custom Applications</a:t>
            </a:r>
          </a:p>
          <a:p>
            <a:pPr algn="ctr"/>
            <a:endParaRPr lang="en-US" b="1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7684710" y="8890814"/>
            <a:ext cx="0" cy="1866900"/>
          </a:xfrm>
          <a:prstGeom prst="straightConnector1">
            <a:avLst/>
          </a:prstGeom>
          <a:ln w="127000">
            <a:solidFill>
              <a:schemeClr val="accent4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7967954" y="8890814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694025" y="9652854"/>
            <a:ext cx="1823045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Open API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11386" y="9652854"/>
            <a:ext cx="1823045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Open API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69952" y="9652854"/>
            <a:ext cx="1823045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Open API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3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8" grpId="0" animBg="1"/>
      <p:bldP spid="22" grpId="0" animBg="1"/>
      <p:bldP spid="23" grpId="0" animBg="1"/>
      <p:bldP spid="25" grpId="0" animBg="1"/>
      <p:bldP spid="28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188720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CAD/AVL Use Cases</a:t>
            </a:r>
          </a:p>
          <a:p>
            <a:pPr algn="ctr"/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72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72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72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4000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9905" y="4846320"/>
            <a:ext cx="13167360" cy="4708981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Corridor Studies</a:t>
            </a:r>
          </a:p>
          <a:p>
            <a:pPr lvl="0"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Before/After studies for TSP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 Signal Performance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Ridership Analysis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Social </a:t>
            </a:r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Equity</a:t>
            </a:r>
            <a:endParaRPr lang="en-US" sz="6000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algn="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Corridor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algn="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Studies: Peak Speed Analysis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algn="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27" name="Picture 3" descr="D:\Dropbox2\Dropbox\TriMet ETC\Trimet Route 33 I205 Weekday 1630-1730 Detailed Speed Map (INIT 5 weeks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5" cy="102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4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Corridor Studies: Model Calibration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50" name="Picture 2" descr="D:\Dropbox2\Dropbox\Portland Division Vissim vs TriMet\Travel Time in Segment by Distance Traveled NoBuild vs TriMet20Days WB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138775" cy="1020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6025" y="4537087"/>
            <a:ext cx="4495800" cy="1754326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NoBuild</a:t>
            </a:r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Vissim</a:t>
            </a:r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Model</a:t>
            </a: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Travel Times (Graph)</a:t>
            </a: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Speeds (Map)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6025" y="8915400"/>
            <a:ext cx="4495800" cy="1754326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Actual Measurements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Travel Times (Graph)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Speeds (Map)</a:t>
            </a:r>
          </a:p>
        </p:txBody>
      </p:sp>
    </p:spTree>
    <p:extLst>
      <p:ext uri="{BB962C8B-B14F-4D97-AF65-F5344CB8AC3E}">
        <p14:creationId xmlns:p14="http://schemas.microsoft.com/office/powerpoint/2010/main" val="31873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Corridor Studies: Model Calibration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27" name="Picture 3" descr="D:\Dropbox2\Dropbox\Portland Division Vissim vs TriMet\Heat Chart of Speed by Dist_traveled by Travel_time TriMet Data EB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25" y="6291412"/>
            <a:ext cx="12057179" cy="678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27825" y="5691248"/>
            <a:ext cx="4495800" cy="1200329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Actual Measurements</a:t>
            </a:r>
          </a:p>
          <a:p>
            <a:pPr algn="ctr"/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Speed Map &amp; Graph</a:t>
            </a:r>
            <a:endParaRPr lang="en-US" b="1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028" name="Picture 4" descr="D:\Dropbox2\Dropbox\Portland Division Vissim vs TriMet\Heat Chart of Speed by Dist_traveled by Travel_time NoBuild EB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3876764"/>
            <a:ext cx="12078570" cy="67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07425" y="3276600"/>
            <a:ext cx="4495800" cy="1200329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NoBuild</a:t>
            </a:r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b="1" err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Vissim</a:t>
            </a:r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Model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Speed Map &amp; Graph</a:t>
            </a:r>
          </a:p>
        </p:txBody>
      </p:sp>
    </p:spTree>
    <p:extLst>
      <p:ext uri="{BB962C8B-B14F-4D97-AF65-F5344CB8AC3E}">
        <p14:creationId xmlns:p14="http://schemas.microsoft.com/office/powerpoint/2010/main" val="15816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 Signal Performance</a:t>
            </a:r>
          </a:p>
        </p:txBody>
      </p:sp>
      <p:pic>
        <p:nvPicPr>
          <p:cNvPr id="15362" name="Picture 2" descr="D:\Dropbox2\Dropbox\TriMet\Cellular Strength Measured from TriMet Bus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9913"/>
            <a:ext cx="18291175" cy="102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9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1498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Ridership </a:t>
            </a:r>
            <a:r>
              <a:rPr lang="en-US" sz="72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Analysis</a:t>
            </a:r>
            <a:endParaRPr lang="en-US" sz="4000" b="1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075" name="Picture 3" descr="D:\Dropbox2\Dropbox\Portland Division Vissim vs TriMet\Distance along Route by Time of Day by Passenger Cou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2912824"/>
            <a:ext cx="15468600" cy="105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6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37105" y="4530298"/>
            <a:ext cx="19842480" cy="786384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46705" y="4418338"/>
            <a:ext cx="19019520" cy="7571303"/>
          </a:xfrm>
          <a:prstGeom prst="rect">
            <a:avLst/>
          </a:prstGeom>
          <a:noFill/>
          <a:ln w="38100">
            <a:noFill/>
          </a:ln>
          <a:effectLst>
            <a:outerShdw dist="127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§"/>
            </a:pPr>
            <a:endParaRPr lang="en-US" sz="4800" b="1" dirty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buFont typeface="Wingdings" charset="2"/>
              <a:buChar char="§"/>
            </a:pPr>
            <a:endParaRPr lang="en-US" sz="1800" b="1" dirty="0" smtClean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60 </a:t>
            </a:r>
            <a:r>
              <a:rPr lang="en-US" sz="4800" dirty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MPH = 1 mile/minute = 27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meters/second</a:t>
            </a: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endParaRPr lang="en-US" sz="4800" dirty="0" smtClean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For </a:t>
            </a:r>
            <a:r>
              <a:rPr lang="en-US" sz="4800" dirty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&lt;1 meter movement resolution, you need 50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measurements/second</a:t>
            </a: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endParaRPr lang="en-US" sz="4800" dirty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Now TriMet’s one-month bus movement database is 60 Billion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Records</a:t>
            </a: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endParaRPr lang="en-US" sz="4800" dirty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1 Month of TriMet Bus Data = 1TB in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DB4IoT</a:t>
            </a: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endParaRPr lang="en-US" sz="4800" dirty="0">
              <a:solidFill>
                <a:schemeClr val="bg1"/>
              </a:solidFill>
              <a:effectLst>
                <a:outerShdw blurRad="50800" dist="76200" dir="2700000" algn="tl">
                  <a:srgbClr val="000000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lnSpc>
                <a:spcPts val="5560"/>
              </a:lnSpc>
              <a:buFont typeface="Wingdings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>
                    <a:srgbClr val="000000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That is for only 845 vehicles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Your CAD/AVL Data Isn’t Big Data, It’s 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Bigger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49385" y="4038600"/>
            <a:ext cx="7315200" cy="960227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Vehicle Movement Data</a:t>
            </a:r>
            <a:endParaRPr lang="en-US" sz="48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3400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Social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Equity: Income Distribution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099" name="Picture 3" descr="D:\Dropbox2\Dropbox\KCM\Seattle Income Distribu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6" cy="10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3400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Social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Equity: Minority Distribution</a:t>
            </a:r>
            <a:endParaRPr lang="en-US" sz="4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122" name="Picture 2" descr="D:\Dropbox2\Dropbox\KCM\Seattle Hispanic and African American Distribu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6" cy="10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3400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is Fast &amp; Easy to Use</a:t>
            </a:r>
            <a:endParaRPr lang="en-US" sz="4000" b="1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410" name="Picture 2" descr="D:\Dropbox2\Dropbox\Nederland\Connexxion Lijn 170 Speed &amp; Delay Analysis Video Opening Screen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3108960"/>
            <a:ext cx="18291175" cy="1028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4"/>
          </p:cNvPr>
          <p:cNvSpPr txBox="1"/>
          <p:nvPr/>
        </p:nvSpPr>
        <p:spPr>
          <a:xfrm>
            <a:off x="8683625" y="8001000"/>
            <a:ext cx="4419600" cy="1200329"/>
          </a:xfrm>
          <a:prstGeom prst="rect">
            <a:avLst/>
          </a:prstGeom>
          <a:solidFill>
            <a:schemeClr val="bg2">
              <a:lumMod val="95000"/>
            </a:schemeClr>
          </a:solidFill>
          <a:effectLst>
            <a:outerShdw blurRad="50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Click on this image to launch YouTube video</a:t>
            </a:r>
            <a:endParaRPr lang="en-US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4576445" y="4625876"/>
            <a:ext cx="15224760" cy="3046988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38100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was developed by 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Moonshadow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 Mobile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in close cooperation with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onsultants from DKS </a:t>
            </a:r>
            <a:r>
              <a:rPr lang="en-US" sz="48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Associates</a:t>
            </a:r>
            <a:endParaRPr lang="en-US" sz="4800" dirty="0" smtClean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&amp; data </a:t>
            </a:r>
            <a:r>
              <a:rPr lang="en-US" sz="48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ngineers from TriMet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021" y="11055522"/>
            <a:ext cx="2281804" cy="1554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825" y="11238402"/>
            <a:ext cx="5486400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Thanks!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82" y="11088839"/>
            <a:ext cx="8046720" cy="14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7425" y="5181600"/>
            <a:ext cx="7132320" cy="466344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381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051925" y="6230600"/>
            <a:ext cx="6870700" cy="3416320"/>
          </a:xfrm>
          <a:prstGeom prst="rect">
            <a:avLst/>
          </a:prstGeom>
          <a:noFill/>
          <a:ln w="63500"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Moonshadow Mobile, Inc</a:t>
            </a:r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.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Eimar Boesjes – CEO</a:t>
            </a:r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eimar@moonshadowmobile.com</a:t>
            </a:r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endParaRPr lang="en-US" b="1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541-343-4281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 b="1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</a:t>
            </a:r>
            <a:r>
              <a:rPr lang="en-US" b="1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oonshadowmobile.com</a:t>
            </a:r>
          </a:p>
          <a:p>
            <a:pPr>
              <a:buClr>
                <a:schemeClr val="bg1">
                  <a:lumMod val="50000"/>
                </a:schemeClr>
              </a:buClr>
              <a:buSzPct val="125000"/>
            </a:pPr>
            <a:r>
              <a:rPr lang="en-US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mtClean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Calibri" charset="0"/>
                <a:ea typeface="Calibri" charset="0"/>
                <a:cs typeface="Calibri" charset="0"/>
              </a:rPr>
              <a:t>b4iot.com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Contact Info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585" y="5384482"/>
            <a:ext cx="4663440" cy="82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4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78385" y="5425440"/>
            <a:ext cx="11064240" cy="5852160"/>
          </a:xfrm>
          <a:prstGeom prst="rect">
            <a:avLst/>
          </a:prstGeom>
          <a:noFill/>
          <a:ln w="63500" cap="rnd" cmpd="sng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836" y="6111240"/>
            <a:ext cx="10442050" cy="4709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56865" y="4999158"/>
            <a:ext cx="5394960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41275">
            <a:solidFill>
              <a:schemeClr val="bg1"/>
            </a:solidFill>
          </a:ln>
          <a:effectLst>
            <a:outerShdw blurRad="50800" dist="25400" dir="2700000" algn="tl" rotWithShape="0">
              <a:schemeClr val="accent6">
                <a:alpha val="55000"/>
              </a:scheme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Data Row Overhead Size</a:t>
            </a:r>
            <a:endParaRPr lang="en-US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585" y="5425440"/>
            <a:ext cx="11064240" cy="5852160"/>
          </a:xfrm>
          <a:prstGeom prst="rect">
            <a:avLst/>
          </a:prstGeom>
          <a:noFill/>
          <a:ln w="63500" cap="rnd" cmpd="sng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75" y="6109822"/>
            <a:ext cx="9692640" cy="4709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6825" y="5013960"/>
            <a:ext cx="5029200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41275">
            <a:solidFill>
              <a:schemeClr val="bg1"/>
            </a:solidFill>
          </a:ln>
          <a:effectLst>
            <a:outerShdw blurRad="50800" dist="25400" dir="2700000" algn="tl" rotWithShape="0">
              <a:schemeClr val="accent6">
                <a:alpha val="55000"/>
              </a:scheme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Data Footprint Size</a:t>
            </a:r>
            <a:endParaRPr lang="en-US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225" y="1828800"/>
            <a:ext cx="23317200" cy="2308324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Data is Too Large for Traditional Database Engines</a:t>
            </a:r>
          </a:p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DB4IoT Shrinks the Data </a:t>
            </a:r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osslessly by 90%</a:t>
            </a:r>
          </a:p>
        </p:txBody>
      </p:sp>
    </p:spTree>
    <p:extLst>
      <p:ext uri="{BB962C8B-B14F-4D97-AF65-F5344CB8AC3E}">
        <p14:creationId xmlns:p14="http://schemas.microsoft.com/office/powerpoint/2010/main" val="20283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Traditional Database Engines 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Are </a:t>
            </a:r>
            <a:r>
              <a:rPr lang="en-US" sz="7200" b="1" dirty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Too Slow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98265" y="4267200"/>
            <a:ext cx="16733520" cy="685800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568825" y="4285356"/>
            <a:ext cx="15819120" cy="6740307"/>
          </a:xfrm>
          <a:prstGeom prst="rect">
            <a:avLst/>
          </a:prstGeom>
          <a:noFill/>
          <a:ln w="3810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endParaRPr lang="en-US" sz="4800" b="1" dirty="0" smtClean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Fast Ingestion Speed	   100k records/second/server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Low Ingestion Latency	   &lt;150 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ms</a:t>
            </a:r>
            <a:endParaRPr lang="en-US" sz="4800" dirty="0" smtClean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Small Data Footprint	   &lt;1 byte/value, lossless 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Fast Analytics Speed	   200M records/second/</a:t>
            </a:r>
            <a:r>
              <a:rPr lang="en-US" sz="4800" dirty="0" err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cpu</a:t>
            </a:r>
            <a:endParaRPr lang="en-US" sz="4800" dirty="0" smtClean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Instant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Maps		   200M records 10x per sec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Software Only		   Runs on Intel X86 CPUs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Deployment		                In-Cloud 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4800" dirty="0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Patents		                Six issued, four pending</a:t>
            </a:r>
            <a:endParaRPr lang="en-US" sz="4800" dirty="0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30383" y="3897576"/>
            <a:ext cx="5547361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41275">
            <a:solidFill>
              <a:schemeClr val="bg1"/>
            </a:solidFill>
          </a:ln>
          <a:effectLst>
            <a:outerShdw blurRad="50800" dist="25400" dir="2700000" algn="tl" rotWithShape="0">
              <a:schemeClr val="accent6">
                <a:alpha val="55000"/>
              </a:scheme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DB4IoT Speed Advantages</a:t>
            </a:r>
            <a:endParaRPr lang="en-US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877508" y="4793590"/>
            <a:ext cx="6080760" cy="365760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11" y="8961120"/>
            <a:ext cx="5943600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088" y="8961120"/>
            <a:ext cx="5943600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25" y="8974469"/>
            <a:ext cx="5943600" cy="3961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435225" y="4796140"/>
            <a:ext cx="6077373" cy="365760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64025" y="4408358"/>
            <a:ext cx="2819401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Sensors</a:t>
            </a:r>
            <a:endParaRPr lang="en-US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6225" y="5486400"/>
            <a:ext cx="5543973" cy="2862322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Time, 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Location, Delay</a:t>
            </a:r>
            <a:endParaRPr lang="en-US" b="1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Acceleration, Speed 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Breaking, Lane Changes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Passenger </a:t>
            </a: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Counts</a:t>
            </a:r>
          </a:p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Engine 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Diagnostics</a:t>
            </a:r>
            <a:endParaRPr lang="en-US" b="1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0825" y="4813200"/>
            <a:ext cx="6080760" cy="365760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63500" cap="rnd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857530" y="4398199"/>
            <a:ext cx="2819401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Gateway</a:t>
            </a:r>
            <a:endParaRPr lang="en-US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21825" y="5486400"/>
            <a:ext cx="5543973" cy="2308324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Some data is 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transmitted from the buses </a:t>
            </a: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in real 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time via a radio or cellular connection</a:t>
            </a:r>
            <a:endParaRPr lang="en-US" b="1">
              <a:solidFill>
                <a:schemeClr val="bg1"/>
              </a:solidFill>
              <a:effectLst>
                <a:outerShdw blurRad="50800" dist="76200" dir="2700000" algn="tl" rotWithShape="0">
                  <a:prstClr val="black"/>
                </a:outerShdw>
              </a:effectLst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27425" y="5486400"/>
            <a:ext cx="5543973" cy="2308324"/>
          </a:xfrm>
          <a:prstGeom prst="rect">
            <a:avLst/>
          </a:prstGeom>
          <a:noFill/>
          <a:ln w="0">
            <a:noFill/>
          </a:ln>
          <a:effectLst>
            <a:outerShdw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bg1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Most 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of the data </a:t>
            </a: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is 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  stored </a:t>
            </a: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on a computer 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located in </a:t>
            </a:r>
            <a:r>
              <a:rPr lang="en-US" b="1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/>
                  </a:outerShdw>
                </a:effectLst>
                <a:latin typeface="Calibri Light" charset="0"/>
                <a:ea typeface="Calibri Light" charset="0"/>
                <a:cs typeface="Calibri Light" charset="0"/>
              </a:rPr>
              <a:t>the bus and uploaded once per 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599024" y="4412591"/>
            <a:ext cx="2819401" cy="775561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219419" tIns="109710" rIns="219419" bIns="109710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Computer</a:t>
            </a:r>
            <a:endParaRPr lang="en-US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CAD/AVL Systems</a:t>
            </a:r>
          </a:p>
        </p:txBody>
      </p:sp>
    </p:spTree>
    <p:extLst>
      <p:ext uri="{BB962C8B-B14F-4D97-AF65-F5344CB8AC3E}">
        <p14:creationId xmlns:p14="http://schemas.microsoft.com/office/powerpoint/2010/main" val="70089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08070" y="11034330"/>
            <a:ext cx="4888255" cy="1015663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Route Analyst GTFS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your browser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36175" y="7410897"/>
            <a:ext cx="16145721" cy="1569660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         in </a:t>
            </a:r>
            <a:r>
              <a:rPr lang="en-US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our cloud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25" y="7620000"/>
            <a:ext cx="2748411" cy="914400"/>
          </a:xfrm>
          <a:prstGeom prst="rect">
            <a:avLst/>
          </a:prstGeom>
          <a:ln w="76200"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36176" y="3657600"/>
            <a:ext cx="3659857" cy="156966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AVL, Gateway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Real-Time Data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your vehicle</a:t>
            </a:r>
            <a:endParaRPr lang="en-US" sz="2400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2068" y="3657600"/>
            <a:ext cx="3659857" cy="156966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CAD/AVL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Daily Log </a:t>
            </a:r>
            <a:r>
              <a:rPr lang="en-US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Files</a:t>
            </a:r>
            <a:endParaRPr lang="en-US" sz="2400" b="1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your </a:t>
            </a:r>
            <a:r>
              <a:rPr lang="en-US" sz="24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vehicle</a:t>
            </a:r>
            <a:endParaRPr lang="en-US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66104" y="5331524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256967" y="8990850"/>
            <a:ext cx="0" cy="1866900"/>
          </a:xfrm>
          <a:prstGeom prst="straightConnector1">
            <a:avLst/>
          </a:prstGeom>
          <a:ln w="127000">
            <a:solidFill>
              <a:schemeClr val="accent4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Data Flow</a:t>
            </a:r>
            <a:endParaRPr lang="en-US" sz="400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223068" y="3657600"/>
            <a:ext cx="3659857" cy="156966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Driver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Mobile App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your </a:t>
            </a:r>
            <a:r>
              <a:rPr lang="en-US" sz="24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vehicle</a:t>
            </a:r>
            <a:endParaRPr lang="en-US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79825" y="3657600"/>
            <a:ext cx="3659857" cy="156966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Passenger      Mobile App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</a:t>
            </a:r>
            <a:r>
              <a:rPr lang="en-US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your </a:t>
            </a:r>
            <a:r>
              <a:rPr lang="en-US" sz="24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vehicle</a:t>
            </a:r>
            <a:endParaRPr lang="en-US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49625" y="5758192"/>
            <a:ext cx="265176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 &amp; Radio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377725" y="5984314"/>
            <a:ext cx="146304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9756442" y="5374704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3944455" y="5293424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8213748" y="5374704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644925" y="5984314"/>
            <a:ext cx="146304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Cellular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51250" y="5984314"/>
            <a:ext cx="100584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Wi-Fi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561767" y="9067800"/>
            <a:ext cx="0" cy="19050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546834" y="11035550"/>
            <a:ext cx="4888255" cy="1015663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Route Analyst CAD/AVL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your browser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1804327" y="8990850"/>
            <a:ext cx="0" cy="1866900"/>
          </a:xfrm>
          <a:prstGeom prst="straightConnector1">
            <a:avLst/>
          </a:prstGeom>
          <a:ln w="127000">
            <a:solidFill>
              <a:schemeClr val="accent4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2118604" y="9067800"/>
            <a:ext cx="0" cy="18288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093641" y="11050790"/>
            <a:ext cx="4888255" cy="1015663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Custom Applications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your browser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17382167" y="9046730"/>
            <a:ext cx="0" cy="1866900"/>
          </a:xfrm>
          <a:prstGeom prst="straightConnector1">
            <a:avLst/>
          </a:prstGeom>
          <a:ln w="127000">
            <a:solidFill>
              <a:schemeClr val="accent4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665411" y="9144000"/>
            <a:ext cx="0" cy="182880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42567" y="9661420"/>
            <a:ext cx="82296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API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843198" y="9727470"/>
            <a:ext cx="82296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API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391567" y="9732570"/>
            <a:ext cx="82296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API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1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9" grpId="0" animBg="1"/>
      <p:bldP spid="20" grpId="0" animBg="1"/>
      <p:bldP spid="22" grpId="0" animBg="1"/>
      <p:bldP spid="23" grpId="0" animBg="1"/>
      <p:bldP spid="28" grpId="0" animBg="1"/>
      <p:bldP spid="29" grpId="0" animBg="1"/>
      <p:bldP spid="32" grpId="0" animBg="1"/>
      <p:bldP spid="35" grpId="0" animBg="1"/>
      <p:bldP spid="38" grpId="0" animBg="1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75875" y="11108837"/>
            <a:ext cx="16145721" cy="1569660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Route Analyst GTFS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your browser</a:t>
            </a:r>
            <a:endParaRPr lang="en-US" sz="2400" b="1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5875" y="7489575"/>
            <a:ext cx="16145721" cy="1754326"/>
          </a:xfrm>
          <a:prstGeom prst="rect">
            <a:avLst/>
          </a:prstGeom>
          <a:solidFill>
            <a:schemeClr val="tx1">
              <a:lumMod val="50000"/>
              <a:alpha val="75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algn="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     </a:t>
            </a:r>
            <a:r>
              <a:rPr lang="en-US" sz="2400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in our cloud</a:t>
            </a:r>
            <a:endParaRPr lang="en-US" sz="24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5875" y="3505200"/>
            <a:ext cx="7907191" cy="2123658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GTFS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Service Schedule </a:t>
            </a:r>
            <a:r>
              <a:rPr lang="en-US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Route  </a:t>
            </a:r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Shapes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o</a:t>
            </a:r>
            <a:r>
              <a:rPr lang="en-US" sz="2400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n your servers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464425" y="5852160"/>
            <a:ext cx="0" cy="146304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021438" y="9241937"/>
            <a:ext cx="0" cy="1737360"/>
          </a:xfrm>
          <a:prstGeom prst="straightConnector1">
            <a:avLst/>
          </a:prstGeom>
          <a:ln w="127000">
            <a:solidFill>
              <a:schemeClr val="accent4"/>
            </a:solidFill>
            <a:headEnd type="non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GTFS: from $199/month</a:t>
            </a:r>
            <a:endParaRPr lang="en-US" sz="4000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608425" y="5791200"/>
            <a:ext cx="0" cy="155448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697467" y="3505201"/>
            <a:ext cx="7324129" cy="2123658"/>
          </a:xfrm>
          <a:prstGeom prst="rect">
            <a:avLst/>
          </a:prstGeom>
          <a:solidFill>
            <a:schemeClr val="tx1">
              <a:lumMod val="50000"/>
              <a:alpha val="6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GTFS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Real Time Vehicle Position</a:t>
            </a:r>
          </a:p>
          <a:p>
            <a:pPr algn="ctr"/>
            <a:endParaRPr lang="en-US" b="1" dirty="0" smtClean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on your servers</a:t>
            </a:r>
            <a:endParaRPr lang="en-US" sz="2400" b="1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45025" y="6248400"/>
            <a:ext cx="265176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Checked Daily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336954" y="6324600"/>
            <a:ext cx="4101509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Checked Every second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2336954" y="9311640"/>
            <a:ext cx="0" cy="1737360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117754" y="9778198"/>
            <a:ext cx="822960" cy="52322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API</a:t>
            </a:r>
            <a:endParaRPr lang="en-US" sz="2800" b="1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25" y="7620000"/>
            <a:ext cx="2748411" cy="914400"/>
          </a:xfrm>
          <a:prstGeom prst="rect">
            <a:avLst/>
          </a:prstGeom>
          <a:ln w="76200"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4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9" grpId="0" animBg="1"/>
      <p:bldP spid="22" grpId="0" animBg="1"/>
      <p:bldP spid="28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24380825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118" y="556761"/>
            <a:ext cx="3572934" cy="1188720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0225" y="1828800"/>
            <a:ext cx="23317200" cy="1200329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Route Analyst GTFS: $199/month</a:t>
            </a:r>
            <a:endParaRPr lang="en-US" sz="4000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225" y="4191000"/>
            <a:ext cx="23545800" cy="10248960"/>
          </a:xfrm>
          <a:prstGeom prst="rect">
            <a:avLst/>
          </a:prstGeom>
          <a:noFill/>
          <a:ln w="0">
            <a:noFill/>
          </a:ln>
          <a:effectLst>
            <a:outerShdw blurRad="50800" dist="762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If Your Transit Agency Publishes: </a:t>
            </a:r>
          </a:p>
          <a:p>
            <a:pPr marL="857250" indent="-857250" algn="ctr"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GTFS Schedule &amp; Shapes </a:t>
            </a:r>
          </a:p>
          <a:p>
            <a:pPr marL="857250" indent="-857250" algn="ctr">
              <a:buClr>
                <a:schemeClr val="bg1">
                  <a:lumMod val="50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GTFS Real-Time Vehicle Position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Then we can bring up Route Analyst GTFS 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without involving your IT staff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faster you update your data, the better the information gets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r>
              <a:rPr lang="en-US" sz="6000" dirty="0" smtClean="0">
                <a:solidFill>
                  <a:schemeClr val="bg1"/>
                </a:solidFill>
                <a:effectLst>
                  <a:outerShdw blurRad="50800" dist="152400" dir="2700000" algn="tl" rotWithShape="0">
                    <a:prstClr val="black"/>
                  </a:outerShdw>
                </a:effectLst>
                <a:latin typeface="Calibri" charset="0"/>
                <a:ea typeface="Calibri" charset="0"/>
                <a:cs typeface="Calibri" charset="0"/>
              </a:rPr>
              <a:t>The more data you include in your feeds, the better it gets</a:t>
            </a: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 smtClean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>
              <a:buClr>
                <a:schemeClr val="bg1">
                  <a:lumMod val="50000"/>
                </a:schemeClr>
              </a:buClr>
              <a:buSzPct val="125000"/>
            </a:pPr>
            <a:endParaRPr lang="en-US" sz="6000" b="1" dirty="0">
              <a:solidFill>
                <a:schemeClr val="bg1"/>
              </a:solidFill>
              <a:effectLst>
                <a:outerShdw blurRad="50800" dist="152400" dir="2700000" algn="tl" rotWithShape="0">
                  <a:prstClr val="black"/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Default Theme">
  <a:themeElements>
    <a:clrScheme name="Custom 5">
      <a:dk1>
        <a:srgbClr val="445469"/>
      </a:dk1>
      <a:lt1>
        <a:srgbClr val="FFFFFF"/>
      </a:lt1>
      <a:dk2>
        <a:srgbClr val="445469"/>
      </a:dk2>
      <a:lt2>
        <a:srgbClr val="FFFFFF"/>
      </a:lt2>
      <a:accent1>
        <a:srgbClr val="44C69E"/>
      </a:accent1>
      <a:accent2>
        <a:srgbClr val="93CC5A"/>
      </a:accent2>
      <a:accent3>
        <a:srgbClr val="EDBD3C"/>
      </a:accent3>
      <a:accent4>
        <a:srgbClr val="E43D53"/>
      </a:accent4>
      <a:accent5>
        <a:srgbClr val="525964"/>
      </a:accent5>
      <a:accent6>
        <a:srgbClr val="445469"/>
      </a:accent6>
      <a:hlink>
        <a:srgbClr val="797979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53680</TotalTime>
  <Words>729</Words>
  <Application>Microsoft Macintosh PowerPoint</Application>
  <PresentationFormat>Custom</PresentationFormat>
  <Paragraphs>207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Lato</vt:lpstr>
      <vt:lpstr>Lato Light</vt:lpstr>
      <vt:lpstr>Lato Regular</vt:lpstr>
      <vt:lpstr>Wingdings</vt:lpstr>
      <vt:lpstr>Default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Bob Lee</cp:lastModifiedBy>
  <cp:revision>4322</cp:revision>
  <cp:lastPrinted>2016-03-08T23:02:24Z</cp:lastPrinted>
  <dcterms:created xsi:type="dcterms:W3CDTF">2014-11-12T21:47:38Z</dcterms:created>
  <dcterms:modified xsi:type="dcterms:W3CDTF">2017-12-12T00:18:42Z</dcterms:modified>
</cp:coreProperties>
</file>