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0" r:id="rId2"/>
  </p:sldMasterIdLst>
  <p:notesMasterIdLst>
    <p:notesMasterId r:id="rId27"/>
  </p:notesMasterIdLst>
  <p:sldIdLst>
    <p:sldId id="1608" r:id="rId3"/>
    <p:sldId id="1586" r:id="rId4"/>
    <p:sldId id="1610" r:id="rId5"/>
    <p:sldId id="1613" r:id="rId6"/>
    <p:sldId id="1607" r:id="rId7"/>
    <p:sldId id="1590" r:id="rId8"/>
    <p:sldId id="1609" r:id="rId9"/>
    <p:sldId id="1580" r:id="rId10"/>
    <p:sldId id="1593" r:id="rId11"/>
    <p:sldId id="1611" r:id="rId12"/>
    <p:sldId id="1594" r:id="rId13"/>
    <p:sldId id="1595" r:id="rId14"/>
    <p:sldId id="1596" r:id="rId15"/>
    <p:sldId id="1597" r:id="rId16"/>
    <p:sldId id="1598" r:id="rId17"/>
    <p:sldId id="1614" r:id="rId18"/>
    <p:sldId id="1622" r:id="rId19"/>
    <p:sldId id="1599" r:id="rId20"/>
    <p:sldId id="1600" r:id="rId21"/>
    <p:sldId id="1603" r:id="rId22"/>
    <p:sldId id="1604" r:id="rId23"/>
    <p:sldId id="1605" r:id="rId24"/>
    <p:sldId id="1620" r:id="rId25"/>
    <p:sldId id="1619" r:id="rId26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81">
          <p15:clr>
            <a:srgbClr val="A4A3A4"/>
          </p15:clr>
        </p15:guide>
        <p15:guide id="2" pos="15355">
          <p15:clr>
            <a:srgbClr val="A4A3A4"/>
          </p15:clr>
        </p15:guide>
        <p15:guide id="3" pos="7678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2F2F"/>
    <a:srgbClr val="6A6A6A"/>
    <a:srgbClr val="19232E"/>
    <a:srgbClr val="7F7F7F"/>
    <a:srgbClr val="041B31"/>
    <a:srgbClr val="8844B4"/>
    <a:srgbClr val="51286C"/>
    <a:srgbClr val="8941B6"/>
    <a:srgbClr val="403D3F"/>
    <a:srgbClr val="3A3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26" autoAdjust="0"/>
    <p:restoredTop sz="86615" autoAdjust="0"/>
  </p:normalViewPr>
  <p:slideViewPr>
    <p:cSldViewPr snapToObjects="1">
      <p:cViewPr>
        <p:scale>
          <a:sx n="65" d="100"/>
          <a:sy n="65" d="100"/>
        </p:scale>
        <p:origin x="570" y="408"/>
      </p:cViewPr>
      <p:guideLst>
        <p:guide orient="horz" pos="1381"/>
        <p:guide orient="horz" pos="4320"/>
        <p:guide pos="15355"/>
        <p:guide pos="7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7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9906001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466624" y="5433034"/>
            <a:ext cx="1481328" cy="42443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605595" y="5433034"/>
            <a:ext cx="1567105" cy="42443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290574" y="4971515"/>
            <a:ext cx="3024869" cy="548058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44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3_iPhones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406295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666174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7037455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" name="Teardrop 1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16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6460437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59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bg>
      <p:bgPr>
        <a:solidFill>
          <a:srgbClr val="19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6" name="Teardrop 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err="1" smtClean="0">
                <a:solidFill>
                  <a:schemeClr val="bg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bg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27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vs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995777" y="405798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632752" y="410254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71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Table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7956667" y="5627022"/>
            <a:ext cx="8357714" cy="622834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04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laptop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186981" y="4979760"/>
            <a:ext cx="5990496" cy="37100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394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_laptop2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9093939" y="6205678"/>
            <a:ext cx="5990496" cy="37100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91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to tabl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6997609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10585516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13778261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16888617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19793958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21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22" name="Teardrop 21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75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smtClean="0"/>
              <a:t>Drag  Your Picture Here</a:t>
            </a:r>
            <a:endParaRPr lang="en-US"/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r>
              <a:rPr lang="en-US" smtClean="0"/>
              <a:t>Drag  Your Picture Here</a:t>
            </a:r>
            <a:endParaRPr lang="en-US"/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smtClean="0"/>
              <a:t>Drag  Your Picture Here</a:t>
            </a:r>
          </a:p>
          <a:p>
            <a:endParaRPr lang="en-US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smtClean="0"/>
              <a:t>Drag  Your Picture Here</a:t>
            </a:r>
          </a:p>
          <a:p>
            <a:endParaRPr lang="en-US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r>
              <a:rPr lang="en-US" smtClean="0"/>
              <a:t>Drag  Your Picture Here</a:t>
            </a:r>
            <a:endParaRPr lang="en-US"/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smtClean="0"/>
              <a:t>Drag  Your Picture Here</a:t>
            </a:r>
          </a:p>
          <a:p>
            <a:endParaRPr lang="en-US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smtClean="0"/>
              <a:t>Drag  Your Picture Here</a:t>
            </a:r>
          </a:p>
          <a:p>
            <a:endParaRPr lang="en-US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9" name="Teardrop 18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64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State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189847" y="8070082"/>
            <a:ext cx="5971032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id-ID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206200" y="2811131"/>
            <a:ext cx="5967447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id-ID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5199521" y="8070082"/>
            <a:ext cx="5971032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id-ID" dirty="0"/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pic>
        <p:nvPicPr>
          <p:cNvPr id="9" name="Picture 8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1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3238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3238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76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2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485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485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9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6225" cy="870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5025" y="3651250"/>
            <a:ext cx="10436225" cy="870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4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4850" cy="2651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24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2400" cy="7369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225" y="3362325"/>
            <a:ext cx="103632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225" y="5010150"/>
            <a:ext cx="10363200" cy="7369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2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13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85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20037425" y="13040380"/>
            <a:ext cx="3789052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23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3067419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038" y="730250"/>
            <a:ext cx="5256212" cy="11623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16238" cy="11623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6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0037425" y="12811780"/>
            <a:ext cx="378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3408812"/>
            <a:ext cx="24377651" cy="804300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0037425" y="12811780"/>
            <a:ext cx="378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3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225" y="12838597"/>
            <a:ext cx="1371600" cy="456338"/>
          </a:xfrm>
          <a:prstGeom prst="rect">
            <a:avLst/>
          </a:prstGeom>
        </p:spPr>
      </p:pic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4565321" y="5002448"/>
            <a:ext cx="6697751" cy="417030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16" name="Picture 15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7"/>
            <a:ext cx="2381082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3084" y="4391315"/>
            <a:ext cx="24377650" cy="425017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id-ID" dirty="0"/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16" name="Picture 15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7"/>
            <a:ext cx="2606038" cy="4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7" r:id="rId2"/>
    <p:sldLayoutId id="2147483747" r:id="rId3"/>
    <p:sldLayoutId id="2147483801" r:id="rId4"/>
    <p:sldLayoutId id="2147483657" r:id="rId5"/>
    <p:sldLayoutId id="2147483849" r:id="rId6"/>
    <p:sldLayoutId id="2147483752" r:id="rId7"/>
    <p:sldLayoutId id="2147483819" r:id="rId8"/>
    <p:sldLayoutId id="2147483694" r:id="rId9"/>
    <p:sldLayoutId id="2147483818" r:id="rId10"/>
    <p:sldLayoutId id="2147483821" r:id="rId11"/>
    <p:sldLayoutId id="2147483780" r:id="rId12"/>
    <p:sldLayoutId id="2147483793" r:id="rId13"/>
    <p:sldLayoutId id="2147483809" r:id="rId14"/>
    <p:sldLayoutId id="2147483820" r:id="rId15"/>
    <p:sldLayoutId id="2147483822" r:id="rId16"/>
    <p:sldLayoutId id="2147483823" r:id="rId17"/>
    <p:sldLayoutId id="2147483844" r:id="rId18"/>
    <p:sldLayoutId id="2147483848" r:id="rId19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2D9C-EE3F-9443-A98B-D4CCBF00482E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4D8C-3745-6D48-A2E3-7991C2D03C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Analyzing Public Transit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4625" y="10938808"/>
            <a:ext cx="18992427" cy="1938992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Eimar Boesjes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CEO, Moonshadow Mobile, Inc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Vehicle Speed Data:  Every Dot is a Bus Recording</a:t>
            </a:r>
          </a:p>
        </p:txBody>
      </p:sp>
      <p:pic>
        <p:nvPicPr>
          <p:cNvPr id="2050" name="Picture 2" descr="D:\MoMo\IoT\Opening Image Blog Posting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56" y="3159215"/>
            <a:ext cx="17413288" cy="9794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20008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Conclusions from the Vehicle Speed Data</a:t>
            </a:r>
          </a:p>
        </p:txBody>
      </p:sp>
      <p:pic>
        <p:nvPicPr>
          <p:cNvPr id="1026" name="Picture 2" descr="D:\MoMo\IoT\Hawthorne_composi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56" y="3154680"/>
            <a:ext cx="17413288" cy="979488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9766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Comparing Time Periods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3121026"/>
            <a:ext cx="6678613" cy="1028858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693" y="3122613"/>
            <a:ext cx="6678613" cy="1028858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475" y="3122613"/>
            <a:ext cx="6686550" cy="10287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17031" y="12380735"/>
            <a:ext cx="3733800" cy="83099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  <a:ln w="38100">
            <a:solidFill>
              <a:schemeClr val="bg1"/>
            </a:solidFill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AM Peak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22875" y="12380735"/>
            <a:ext cx="3733800" cy="83099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  <a:ln w="38100">
            <a:solidFill>
              <a:schemeClr val="bg1"/>
            </a:solidFill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P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 Peak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06685" y="12380735"/>
            <a:ext cx="3733800" cy="83099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  <a:ln w="38100">
            <a:solidFill>
              <a:schemeClr val="bg1"/>
            </a:solidFill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Midday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2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Delays for One Month on Weekdays</a:t>
            </a:r>
          </a:p>
        </p:txBody>
      </p:sp>
      <p:pic>
        <p:nvPicPr>
          <p:cNvPr id="6146" name="Picture 2" descr="http://db4iot.com/wp-content/uploads/2017/05/TriMet-Delay-One-Month-Weekday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1" y="3276600"/>
            <a:ext cx="17410175" cy="979322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589625" y="4191298"/>
            <a:ext cx="5410200" cy="7848302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Graph shows delays over time.</a:t>
            </a:r>
          </a:p>
          <a:p>
            <a:pPr algn="ctr"/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Map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hows delays over space.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4102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Comparing Speed and Delay over Time</a:t>
            </a:r>
          </a:p>
        </p:txBody>
      </p:sp>
      <p:pic>
        <p:nvPicPr>
          <p:cNvPr id="7170" name="Picture 2" descr="http://db4iot.com/wp-content/uploads/2017/05/Figure-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15" y="3429000"/>
            <a:ext cx="19353169" cy="9543871"/>
          </a:xfrm>
          <a:prstGeom prst="rect">
            <a:avLst/>
          </a:prstGeom>
          <a:noFill/>
          <a:ln w="25400">
            <a:solidFill>
              <a:srgbClr val="2F2F2F"/>
            </a:solidFill>
          </a:ln>
          <a:effectLst>
            <a:outerShdw blurRad="50800" dist="762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14687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3200400"/>
            <a:ext cx="17426432" cy="980236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Delay by Route Distance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650" y="11658600"/>
            <a:ext cx="233172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TriMet Route 15 Eastbound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9732" y="7543800"/>
            <a:ext cx="15958185" cy="156966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Showing the service delay on a time graph and a distance graph gives detailed information about the service on a route.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2855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Passenger Count by Time of Day and Route Distance</a:t>
            </a:r>
          </a:p>
        </p:txBody>
      </p:sp>
      <p:pic>
        <p:nvPicPr>
          <p:cNvPr id="1027" name="Picture 3" descr="C:\Users\Eimar\Dropbox\TriMet\TriMet Line 4 Heat Chart of Estimated Load over Time by Route Dist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06" y="3154680"/>
            <a:ext cx="14530492" cy="94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78425" y="12580203"/>
            <a:ext cx="75438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Distance along route 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&gt;&gt;&gt;&gt;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402924" y="9196136"/>
            <a:ext cx="57912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Time of Day 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&gt;&gt;&gt;&gt;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32625" y="5639812"/>
            <a:ext cx="3324224" cy="304698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TriMet Route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Eastbound Weekdays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219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Speed by Time of Day and Route Distance</a:t>
            </a:r>
          </a:p>
        </p:txBody>
      </p:sp>
      <p:pic>
        <p:nvPicPr>
          <p:cNvPr id="2050" name="Picture 2" descr="C:\Users\Eimar\Dropbox\TriMet\TriMet Line 4 Heat Chart of Speed over Time by Route Distance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8" y="3154680"/>
            <a:ext cx="14529816" cy="94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732625" y="5639812"/>
            <a:ext cx="3324224" cy="304698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TriMet Route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Eastbound Weekdays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8425" y="12580203"/>
            <a:ext cx="75438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Distance along route 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&gt;&gt;&gt;&gt;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402924" y="9196136"/>
            <a:ext cx="57912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Time of Day 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&gt;&gt;&gt;&gt;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17631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Bus Delay Versus Passenger Count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3352800"/>
            <a:ext cx="20701000" cy="9245600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4985" y="12773037"/>
            <a:ext cx="233172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Routenumber 15 Eastbound by Estimated Load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810" y="10165950"/>
            <a:ext cx="1595818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These images show how Delay increases as the </a:t>
            </a: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Estimated Load (number of passengers) increases.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15903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45" y="3112448"/>
            <a:ext cx="15270480" cy="9695860"/>
          </a:xfrm>
          <a:prstGeom prst="rect">
            <a:avLst/>
          </a:prstGeom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4985" y="12773037"/>
            <a:ext cx="233172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Routenumber 15 Eastbound Morning Peak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Passenger Boarding and Alighting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13668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1006429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IoT: The Internet of Things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IoMT</a:t>
            </a:r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: The Internet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of Moving </a:t>
            </a:r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Things</a:t>
            </a:r>
          </a:p>
          <a:p>
            <a:pPr algn="ctr"/>
            <a:endParaRPr lang="en-US" sz="72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Examples: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Buses</a:t>
            </a:r>
            <a:endParaRPr lang="en-US" sz="72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Trains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Light Rail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Driver Mobile Apps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Passenger Mobile Apps</a:t>
            </a:r>
          </a:p>
        </p:txBody>
      </p:sp>
    </p:spTree>
    <p:extLst>
      <p:ext uri="{BB962C8B-B14F-4D97-AF65-F5344CB8AC3E}">
        <p14:creationId xmlns:p14="http://schemas.microsoft.com/office/powerpoint/2010/main" val="3884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 Connectivity over One Month</a:t>
            </a:r>
          </a:p>
        </p:txBody>
      </p:sp>
      <p:pic>
        <p:nvPicPr>
          <p:cNvPr id="1026" name="Picture 2" descr="E:\MoMo\TriMet\TransPort 2017.07.12\Cellular Connectivit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8" y="3336418"/>
            <a:ext cx="17372013" cy="977156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13677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 Connectivity:  Bad Areas</a:t>
            </a:r>
          </a:p>
        </p:txBody>
      </p:sp>
      <p:pic>
        <p:nvPicPr>
          <p:cNvPr id="1026" name="Picture 2" descr="E:\MoMo\TriMet\TransPort 2017.07.12\Cellular Connectivit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8" y="3336418"/>
            <a:ext cx="17372013" cy="97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MoMo\TriMet\TransPort 2017.07.12\Cellular Connectivity with Annotati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8" y="3336418"/>
            <a:ext cx="17372013" cy="977204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9575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Comparing Connectivity with Geography</a:t>
            </a:r>
          </a:p>
        </p:txBody>
      </p:sp>
      <p:pic>
        <p:nvPicPr>
          <p:cNvPr id="1026" name="Picture 2" descr="E:\MoMo\TriMet\TransPort 2017.07.12\Cellular Connectivit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8" y="3336418"/>
            <a:ext cx="17372013" cy="97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MoMo\TriMet\TransPort 2017.07.12\Cellular Connectivity with Annotati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8" y="3310249"/>
            <a:ext cx="17372013" cy="97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MoMo\TriMet\TransPort 2017.07.12\Cellular Connectivity Over Hillshad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8" y="3310249"/>
            <a:ext cx="17372013" cy="9771570"/>
          </a:xfrm>
          <a:prstGeom prst="rect">
            <a:avLst/>
          </a:prstGeom>
          <a:noFill/>
          <a:ln w="76200">
            <a:solidFill>
              <a:srgbClr val="2F2F2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0224" y="13116580"/>
            <a:ext cx="23317201" cy="52322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</p:spTree>
    <p:extLst>
      <p:ext uri="{BB962C8B-B14F-4D97-AF65-F5344CB8AC3E}">
        <p14:creationId xmlns:p14="http://schemas.microsoft.com/office/powerpoint/2010/main" val="4502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0225" y="1828800"/>
            <a:ext cx="23317200" cy="674030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IoMT Data is 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Bigger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Data</a:t>
            </a:r>
          </a:p>
          <a:p>
            <a:pPr algn="ctr"/>
            <a:endParaRPr lang="en-US" sz="72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Leveraging IoMT Data 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Provides Insights, Breakthroughs and Solutions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for Building Livable Communities with Public Transit</a:t>
            </a:r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72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225" y="11906071"/>
            <a:ext cx="7132320" cy="1200329"/>
          </a:xfrm>
          <a:prstGeom prst="rect">
            <a:avLst/>
          </a:prstGeom>
          <a:solidFill>
            <a:srgbClr val="2F2F2F">
              <a:alpha val="0"/>
            </a:srgbClr>
          </a:solidFill>
          <a:ln w="6350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   Moonshadow 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Mobile, Inc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   Eimar Boesjes – CEO</a:t>
            </a:r>
            <a:r>
              <a:rPr lang="en-US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17" y="6038820"/>
            <a:ext cx="4663440" cy="8207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Thank You</a:t>
            </a:r>
          </a:p>
        </p:txBody>
      </p:sp>
      <p:sp>
        <p:nvSpPr>
          <p:cNvPr id="2" name="Rectangle 1"/>
          <p:cNvSpPr/>
          <p:nvPr/>
        </p:nvSpPr>
        <p:spPr>
          <a:xfrm>
            <a:off x="2574925" y="5332451"/>
            <a:ext cx="5422900" cy="23565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0625" y="4876800"/>
            <a:ext cx="32766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Technology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21825" y="5332451"/>
            <a:ext cx="5422900" cy="23565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677525" y="4876800"/>
            <a:ext cx="32766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367125" y="5332451"/>
            <a:ext cx="5422900" cy="2356546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446625" y="4876800"/>
            <a:ext cx="3276600" cy="83099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Consultant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6092577"/>
            <a:ext cx="3810000" cy="95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575" y="5790158"/>
            <a:ext cx="2286000" cy="15573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14105" y="11881395"/>
            <a:ext cx="7132320" cy="1200329"/>
          </a:xfrm>
          <a:prstGeom prst="rect">
            <a:avLst/>
          </a:prstGeom>
          <a:solidFill>
            <a:srgbClr val="2F2F2F">
              <a:alpha val="0"/>
            </a:srgbClr>
          </a:solidFill>
          <a:ln w="6350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   eimar@moonshadowmobile.com 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   541-343-4281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34305" y="11881395"/>
            <a:ext cx="7132320" cy="1200329"/>
          </a:xfrm>
          <a:prstGeom prst="rect">
            <a:avLst/>
          </a:prstGeom>
          <a:solidFill>
            <a:srgbClr val="2F2F2F">
              <a:alpha val="0"/>
            </a:srgbClr>
          </a:solidFill>
          <a:ln w="6350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   moonshadowmobile.com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alibri" charset="0"/>
                <a:ea typeface="Calibri" charset="0"/>
                <a:cs typeface="Calibri" charset="0"/>
              </a:rPr>
              <a:t>    db4iot.com</a:t>
            </a:r>
          </a:p>
        </p:txBody>
      </p:sp>
    </p:spTree>
    <p:extLst>
      <p:ext uri="{BB962C8B-B14F-4D97-AF65-F5344CB8AC3E}">
        <p14:creationId xmlns:p14="http://schemas.microsoft.com/office/powerpoint/2010/main" val="778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877508" y="4793590"/>
            <a:ext cx="6080760" cy="36576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11" y="8961120"/>
            <a:ext cx="5943600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088" y="8961120"/>
            <a:ext cx="5943600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5" y="8974469"/>
            <a:ext cx="5943600" cy="3961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435225" y="4796140"/>
            <a:ext cx="6077373" cy="36576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4025" y="4408358"/>
            <a:ext cx="281940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Sensors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6225" y="5486400"/>
            <a:ext cx="5543973" cy="2862322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Time,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Location, Delay</a:t>
            </a:r>
            <a:endParaRPr lang="en-US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Acceleration, Speed 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Breaking, Lane Changes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Passenger 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Counts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Engine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Diagnostics</a:t>
            </a:r>
            <a:endParaRPr lang="en-US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0825" y="4813200"/>
            <a:ext cx="6080760" cy="36576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857530" y="4398199"/>
            <a:ext cx="281940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Gateway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1825" y="5486400"/>
            <a:ext cx="5543973" cy="2308324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Some data is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transmitted from the buses 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in real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time via a radio or cellular connection</a:t>
            </a:r>
            <a:endParaRPr lang="en-US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27425" y="5486400"/>
            <a:ext cx="5543973" cy="2308324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Most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of the data 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is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  stored 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on a computer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located in 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the bus and uploaded once per 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99024" y="4412591"/>
            <a:ext cx="281940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Computer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625" y="1828800"/>
            <a:ext cx="23774400" cy="23083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How TriMet Collects Data:  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Real-Time and Daily</a:t>
            </a:r>
          </a:p>
        </p:txBody>
      </p:sp>
    </p:spTree>
    <p:extLst>
      <p:ext uri="{BB962C8B-B14F-4D97-AF65-F5344CB8AC3E}">
        <p14:creationId xmlns:p14="http://schemas.microsoft.com/office/powerpoint/2010/main" val="21133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993265" y="5472839"/>
            <a:ext cx="9418320" cy="45720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05985" y="5002078"/>
            <a:ext cx="4206240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TriMet Example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6665" y="6033564"/>
            <a:ext cx="6248400" cy="3477875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700 buses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145 light rail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300,000 weekday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rips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100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million trips/year</a:t>
            </a:r>
            <a:endParaRPr lang="en-US" sz="4400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400,000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daily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s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tops</a:t>
            </a:r>
            <a:endParaRPr lang="en-US" sz="4400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IoMT Isn’t Big Data, It’s 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Bigger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66065" y="5486400"/>
            <a:ext cx="9509760" cy="45720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06345" y="5015639"/>
            <a:ext cx="5029200" cy="777240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One Month of Data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31825" y="6054382"/>
            <a:ext cx="8595360" cy="3477875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200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values</a:t>
            </a:r>
            <a:r>
              <a:rPr lang="en-US" sz="4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per bus 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Measured every five seconds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Stored in 30,000 daily log files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Comprising 250 million records</a:t>
            </a:r>
            <a:endParaRPr lang="en-US" sz="4400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Containing 50 billion values</a:t>
            </a:r>
          </a:p>
        </p:txBody>
      </p:sp>
    </p:spTree>
    <p:extLst>
      <p:ext uri="{BB962C8B-B14F-4D97-AF65-F5344CB8AC3E}">
        <p14:creationId xmlns:p14="http://schemas.microsoft.com/office/powerpoint/2010/main" val="19327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37105" y="4530298"/>
            <a:ext cx="19842480" cy="7509302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46705" y="4418338"/>
            <a:ext cx="19019520" cy="7294305"/>
          </a:xfrm>
          <a:prstGeom prst="rect">
            <a:avLst/>
          </a:prstGeom>
          <a:noFill/>
          <a:ln w="38100">
            <a:noFill/>
          </a:ln>
          <a:effectLst>
            <a:outerShdw dist="127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§"/>
            </a:pPr>
            <a:endParaRPr lang="en-US" sz="4800" b="1" dirty="0" smtClean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60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MPH = 1 mile/minute = 27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meters/second</a:t>
            </a: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endParaRPr lang="en-US" sz="4800" b="1" dirty="0" smtClean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For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&lt;1 meter movement resolution, you need 50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measurements/second</a:t>
            </a: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endParaRPr lang="en-US" sz="4800" b="1" dirty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Now TriMet’s one-month bus movement database is 60 Billion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Records</a:t>
            </a: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endParaRPr lang="en-US" sz="4800" b="1" dirty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1 Month of TriMet Bus Data = 1TB in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DB4IoT</a:t>
            </a: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endParaRPr lang="en-US" sz="4800" b="1" dirty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That is for only 845 vehicles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9825" y="4002839"/>
            <a:ext cx="6858000" cy="830997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Vehicle Movement Data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IoMT Isn’t Big Data, It’s 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Bigger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5639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78385" y="4739640"/>
            <a:ext cx="11064240" cy="5852160"/>
          </a:xfrm>
          <a:prstGeom prst="rect">
            <a:avLst/>
          </a:prstGeom>
          <a:noFill/>
          <a:ln w="63500" cap="rnd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836" y="5425440"/>
            <a:ext cx="10442050" cy="4709160"/>
          </a:xfrm>
          <a:prstGeom prst="rect">
            <a:avLst/>
          </a:prstGeom>
          <a:ln w="63500">
            <a:solidFill>
              <a:srgbClr val="2F2F2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556865" y="4313358"/>
            <a:ext cx="5394960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41275">
            <a:solidFill>
              <a:schemeClr val="bg1"/>
            </a:solidFill>
          </a:ln>
          <a:effectLst>
            <a:outerShdw blurRad="50800" dist="25400" dir="2700000" algn="tl" rotWithShape="0">
              <a:schemeClr val="accent6">
                <a:alpha val="55000"/>
              </a:scheme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Data Row Overhead Size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585" y="4739640"/>
            <a:ext cx="11064240" cy="5852160"/>
          </a:xfrm>
          <a:prstGeom prst="rect">
            <a:avLst/>
          </a:prstGeom>
          <a:noFill/>
          <a:ln w="63500" cap="rnd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85" y="5424022"/>
            <a:ext cx="9692640" cy="4709804"/>
          </a:xfrm>
          <a:prstGeom prst="rect">
            <a:avLst/>
          </a:prstGeom>
          <a:noFill/>
          <a:ln w="63500">
            <a:solidFill>
              <a:srgbClr val="2F2F2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06825" y="4328160"/>
            <a:ext cx="5029200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41275">
            <a:solidFill>
              <a:schemeClr val="bg1"/>
            </a:solidFill>
          </a:ln>
          <a:effectLst>
            <a:outerShdw blurRad="50800" dist="25400" dir="2700000" algn="tl" rotWithShape="0">
              <a:schemeClr val="accent6">
                <a:alpha val="55000"/>
              </a:scheme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Data Footprint Size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Solution:  Make Big Data Small</a:t>
            </a:r>
          </a:p>
        </p:txBody>
      </p:sp>
    </p:spTree>
    <p:extLst>
      <p:ext uri="{BB962C8B-B14F-4D97-AF65-F5344CB8AC3E}">
        <p14:creationId xmlns:p14="http://schemas.microsoft.com/office/powerpoint/2010/main" val="5728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176834"/>
              </p:ext>
            </p:extLst>
          </p:nvPr>
        </p:nvGraphicFramePr>
        <p:xfrm>
          <a:off x="4579408" y="4851303"/>
          <a:ext cx="15212484" cy="512064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{8FD4443E-F989-4FC4-A0C8-D5A2AF1F390B}</a:tableStyleId>
              </a:tblPr>
              <a:tblGrid>
                <a:gridCol w="7606242"/>
                <a:gridCol w="7606242"/>
              </a:tblGrid>
              <a:tr h="73152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High data ingestion rate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100k updates/second/server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Super efficient</a:t>
                      </a:r>
                      <a:r>
                        <a:rPr lang="en-US" baseline="0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data storage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&lt;1 byte/value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High speed searches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200M records/cpu/second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Software as a Service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Requires no Hardware</a:t>
                      </a:r>
                      <a:r>
                        <a:rPr lang="en-US" baseline="0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Purchases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indent="0" algn="l" defTabSz="1828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Software as a Service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Requires no Technical Staff</a:t>
                      </a:r>
                      <a:endParaRPr lang="en-US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Instant</a:t>
                      </a:r>
                      <a:r>
                        <a:rPr lang="en-US" baseline="0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maps</a:t>
                      </a:r>
                      <a:endParaRPr lang="en-US" b="0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Clr>
                          <a:schemeClr val="bg1"/>
                        </a:buClr>
                        <a:buSzPct val="125000"/>
                        <a:buFont typeface="Wingdings" panose="05000000000000000000" pitchFamily="2" charset="2"/>
                        <a:buNone/>
                      </a:pPr>
                      <a:r>
                        <a:rPr lang="en-US" sz="3600" b="0" baseline="0" dirty="0" smtClean="0">
                          <a:solidFill>
                            <a:schemeClr val="lt1"/>
                          </a:solidFill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</a:t>
                      </a:r>
                      <a:r>
                        <a:rPr lang="en-US" sz="3600" b="0" baseline="0" dirty="0" smtClean="0">
                          <a:solidFill>
                            <a:schemeClr val="lt1"/>
                          </a:solidFill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Map 200M </a:t>
                      </a:r>
                      <a:r>
                        <a:rPr lang="en-US" sz="3600" b="0" baseline="0" dirty="0" smtClean="0">
                          <a:solidFill>
                            <a:schemeClr val="lt1"/>
                          </a:solidFill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records 10x per second</a:t>
                      </a:r>
                      <a:endParaRPr lang="en-US" sz="3600" b="0" dirty="0" smtClean="0">
                        <a:solidFill>
                          <a:schemeClr val="bg1"/>
                        </a:solidFill>
                        <a:effectLst>
                          <a:outerShdw blurRad="50800" dist="762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Easy Integration</a:t>
                      </a:r>
                      <a:endParaRPr lang="en-US" b="0" dirty="0">
                        <a:effectLst>
                          <a:outerShdw blurRad="50800" dist="1524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Clr>
                          <a:schemeClr val="bg1"/>
                        </a:buClr>
                        <a:buSzPct val="125000"/>
                        <a:buFont typeface="Wingdings" panose="05000000000000000000" pitchFamily="2" charset="2"/>
                        <a:buNone/>
                      </a:pPr>
                      <a:r>
                        <a:rPr lang="en-US" sz="3600" b="0" baseline="0" dirty="0" smtClean="0">
                          <a:solidFill>
                            <a:schemeClr val="lt1"/>
                          </a:solidFill>
                          <a:effectLst>
                            <a:outerShdw blurRad="50800" dist="152400" dir="2700000" algn="tl" rotWithShape="0">
                              <a:prstClr val="black"/>
                            </a:outerShdw>
                          </a:effectLst>
                          <a:latin typeface="Calibri" charset="0"/>
                          <a:ea typeface="Calibri" charset="0"/>
                          <a:cs typeface="Calibri" charset="0"/>
                        </a:rPr>
                        <a:t>  Does not replace existing systems</a:t>
                      </a:r>
                      <a:endParaRPr lang="en-US" sz="3600" b="0" dirty="0" smtClean="0">
                        <a:solidFill>
                          <a:schemeClr val="bg1"/>
                        </a:solidFill>
                        <a:effectLst>
                          <a:outerShdw blurRad="50800" dist="76200" dir="2700000" algn="tl" rotWithShape="0">
                            <a:prstClr val="black"/>
                          </a:outerShdw>
                        </a:effectLs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2625" y="4800600"/>
            <a:ext cx="15361920" cy="5212080"/>
          </a:xfrm>
          <a:prstGeom prst="rect">
            <a:avLst/>
          </a:prstGeom>
          <a:noFill/>
          <a:ln w="76200" cap="rnd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Solution:  Make Big Data Fast &amp; Easy</a:t>
            </a:r>
          </a:p>
        </p:txBody>
      </p:sp>
    </p:spTree>
    <p:extLst>
      <p:ext uri="{BB962C8B-B14F-4D97-AF65-F5344CB8AC3E}">
        <p14:creationId xmlns:p14="http://schemas.microsoft.com/office/powerpoint/2010/main" val="2069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Storing, Retrieving and Analyzing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6370" y="11265408"/>
            <a:ext cx="4888255" cy="155448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DB4IoT Mapped GUI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4475" y="7641976"/>
            <a:ext cx="16203507" cy="1273424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225" y="8001000"/>
            <a:ext cx="2198729" cy="731520"/>
          </a:xfrm>
          <a:prstGeom prst="rect">
            <a:avLst/>
          </a:prstGeom>
          <a:ln w="76200"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104476" y="4038600"/>
            <a:ext cx="3659857" cy="1200329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 Real-Time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Vehicle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Data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0368" y="4038601"/>
            <a:ext cx="3659857" cy="1200329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ITS Fleet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Daily Log Files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34404" y="5562602"/>
            <a:ext cx="0" cy="190500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525267" y="9145728"/>
            <a:ext cx="0" cy="1866900"/>
          </a:xfrm>
          <a:prstGeom prst="straightConnector1">
            <a:avLst/>
          </a:prstGeom>
          <a:ln w="1270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491368" y="4038601"/>
            <a:ext cx="3659857" cy="1200329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Modelling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648125" y="4038601"/>
            <a:ext cx="3659857" cy="1200329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Mobile App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Data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1025" y="6215392"/>
            <a:ext cx="2651760" cy="52322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 &amp; Radio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46025" y="6215392"/>
            <a:ext cx="1554480" cy="52322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Internet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0024742" y="5605782"/>
            <a:ext cx="0" cy="190500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4212755" y="5524502"/>
            <a:ext cx="0" cy="190500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8482048" y="5605782"/>
            <a:ext cx="0" cy="190500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913225" y="6215392"/>
            <a:ext cx="1463040" cy="52322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19550" y="6215392"/>
            <a:ext cx="1005840" cy="52322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Wi-Fi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931025" y="9145728"/>
            <a:ext cx="0" cy="190500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815134" y="11266628"/>
            <a:ext cx="4888255" cy="155448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Dashboards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2072627" y="9145728"/>
            <a:ext cx="0" cy="1866900"/>
          </a:xfrm>
          <a:prstGeom prst="straightConnector1">
            <a:avLst/>
          </a:prstGeom>
          <a:ln w="1270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2493625" y="9186368"/>
            <a:ext cx="0" cy="190500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361941" y="11281868"/>
            <a:ext cx="4888255" cy="155448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Customer Applications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7650467" y="9201608"/>
            <a:ext cx="0" cy="1866900"/>
          </a:xfrm>
          <a:prstGeom prst="straightConnector1">
            <a:avLst/>
          </a:prstGeom>
          <a:ln w="1270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8056225" y="9201608"/>
            <a:ext cx="0" cy="190500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10867" y="9892498"/>
            <a:ext cx="731520" cy="52322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API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111498" y="9958548"/>
            <a:ext cx="731520" cy="52322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API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659867" y="9963648"/>
            <a:ext cx="731520" cy="52322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API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8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0224" y="12978825"/>
            <a:ext cx="23317201" cy="584775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 Source: TriMet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225" y="1828800"/>
            <a:ext cx="23317200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Examples:</a:t>
            </a:r>
          </a:p>
          <a:p>
            <a:pPr algn="ctr"/>
            <a:endParaRPr lang="en-US" sz="72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How Internet of Moving Things 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</a:t>
            </a:r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Analytics and Visualization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Delivers Important Benefits </a:t>
            </a:r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5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44C69E"/>
      </a:accent1>
      <a:accent2>
        <a:srgbClr val="93CC5A"/>
      </a:accent2>
      <a:accent3>
        <a:srgbClr val="EDBD3C"/>
      </a:accent3>
      <a:accent4>
        <a:srgbClr val="E43D53"/>
      </a:accent4>
      <a:accent5>
        <a:srgbClr val="525964"/>
      </a:accent5>
      <a:accent6>
        <a:srgbClr val="445469"/>
      </a:accent6>
      <a:hlink>
        <a:srgbClr val="797979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54137</TotalTime>
  <Words>614</Words>
  <Application>Microsoft Office PowerPoint</Application>
  <PresentationFormat>Custom</PresentationFormat>
  <Paragraphs>155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Eimar</cp:lastModifiedBy>
  <cp:revision>4345</cp:revision>
  <cp:lastPrinted>2016-03-08T23:02:24Z</cp:lastPrinted>
  <dcterms:created xsi:type="dcterms:W3CDTF">2014-11-12T21:47:38Z</dcterms:created>
  <dcterms:modified xsi:type="dcterms:W3CDTF">2017-09-12T16:40:30Z</dcterms:modified>
</cp:coreProperties>
</file>